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61" r:id="rId4"/>
    <p:sldId id="256" r:id="rId5"/>
    <p:sldId id="257" r:id="rId6"/>
    <p:sldId id="265" r:id="rId7"/>
    <p:sldId id="266" r:id="rId8"/>
    <p:sldId id="258" r:id="rId9"/>
    <p:sldId id="259" r:id="rId10"/>
    <p:sldId id="260" r:id="rId11"/>
    <p:sldId id="262" r:id="rId12"/>
    <p:sldId id="263" r:id="rId13"/>
    <p:sldId id="267" r:id="rId14"/>
    <p:sldId id="268" r:id="rId15"/>
    <p:sldId id="269" r:id="rId16"/>
    <p:sldId id="270" r:id="rId17"/>
    <p:sldId id="271" r:id="rId18"/>
    <p:sldId id="273"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90"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1C1051-1146-4227-A26A-8A4EA8E31E55}"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C1051-1146-4227-A26A-8A4EA8E31E55}"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C1051-1146-4227-A26A-8A4EA8E31E55}"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C1051-1146-4227-A26A-8A4EA8E31E55}"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1C1051-1146-4227-A26A-8A4EA8E31E55}" type="datetimeFigureOut">
              <a:rPr lang="en-US" smtClean="0"/>
              <a:pPr/>
              <a:t>9/9/2011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1C1051-1146-4227-A26A-8A4EA8E31E55}"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1C1051-1146-4227-A26A-8A4EA8E31E55}" type="datetimeFigureOut">
              <a:rPr lang="en-US" smtClean="0"/>
              <a:pPr/>
              <a:t>9/9/2011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1C1051-1146-4227-A26A-8A4EA8E31E55}" type="datetimeFigureOut">
              <a:rPr lang="en-US" smtClean="0"/>
              <a:pPr/>
              <a:t>9/9/2011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C1051-1146-4227-A26A-8A4EA8E31E55}" type="datetimeFigureOut">
              <a:rPr lang="en-US" smtClean="0"/>
              <a:pPr/>
              <a:t>9/9/2011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1C1051-1146-4227-A26A-8A4EA8E31E55}"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1C1051-1146-4227-A26A-8A4EA8E31E55}" type="datetimeFigureOut">
              <a:rPr lang="en-US" smtClean="0"/>
              <a:pPr/>
              <a:t>9/9/2011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5013-BB69-46DF-B084-3C0BCFEB62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C1051-1146-4227-A26A-8A4EA8E31E55}" type="datetimeFigureOut">
              <a:rPr lang="en-US" smtClean="0"/>
              <a:pPr/>
              <a:t>9/9/2011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C5013-BB69-46DF-B084-3C0BCFEB62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5FEE2-5353-4942-995F-6E2C87843464}" type="datetimeFigureOut">
              <a:rPr lang="en-US" smtClean="0">
                <a:solidFill>
                  <a:prstClr val="black">
                    <a:tint val="75000"/>
                  </a:prstClr>
                </a:solidFill>
              </a:rPr>
              <a:pPr/>
              <a:t>9/9/2011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B8B19-1418-48AF-A835-52567829F781}"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dgrigs@lsuhsc.edu"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suhsc.edu/no/administration/rs/GrantsContractsProcessing.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7772400" cy="1828800"/>
          </a:xfrm>
        </p:spPr>
        <p:txBody>
          <a:bodyPr>
            <a:normAutofit fontScale="90000"/>
          </a:bodyPr>
          <a:lstStyle/>
          <a:p>
            <a:pPr algn="l"/>
            <a:r>
              <a:rPr lang="en-US" sz="3200" i="1" dirty="0" smtClean="0"/>
              <a:t>Commercial support </a:t>
            </a:r>
            <a:r>
              <a:rPr lang="en-US" sz="3200" dirty="0" smtClean="0"/>
              <a:t>is defined as financial or in-kind contributions given by a commercial interest, which is used to pay all or part of the costs of a CME activity.</a:t>
            </a:r>
            <a:endParaRPr lang="en-US" sz="3200" dirty="0"/>
          </a:p>
        </p:txBody>
      </p:sp>
      <p:sp>
        <p:nvSpPr>
          <p:cNvPr id="3" name="Subtitle 2"/>
          <p:cNvSpPr>
            <a:spLocks noGrp="1"/>
          </p:cNvSpPr>
          <p:nvPr>
            <p:ph type="subTitle" idx="1"/>
          </p:nvPr>
        </p:nvSpPr>
        <p:spPr>
          <a:xfrm>
            <a:off x="609600" y="3657600"/>
            <a:ext cx="7467600" cy="2057400"/>
          </a:xfrm>
        </p:spPr>
        <p:txBody>
          <a:bodyPr>
            <a:normAutofit/>
          </a:bodyPr>
          <a:lstStyle/>
          <a:p>
            <a:pPr algn="l"/>
            <a:r>
              <a:rPr lang="en-US" sz="2900" dirty="0" smtClean="0">
                <a:solidFill>
                  <a:schemeClr val="tx1"/>
                </a:solidFill>
              </a:rPr>
              <a:t>A </a:t>
            </a:r>
            <a:r>
              <a:rPr lang="en-US" sz="2900" i="1" dirty="0" smtClean="0">
                <a:solidFill>
                  <a:schemeClr val="tx1"/>
                </a:solidFill>
              </a:rPr>
              <a:t>commercial interest </a:t>
            </a:r>
            <a:r>
              <a:rPr lang="en-US" sz="2900" dirty="0" smtClean="0">
                <a:solidFill>
                  <a:schemeClr val="tx1"/>
                </a:solidFill>
              </a:rPr>
              <a:t>is defined as any entity producing, marketing, re-selling, or distributing health care goods or services consumed by, or used on, patients.</a:t>
            </a:r>
            <a:endParaRPr lang="en-US" sz="2900" dirty="0">
              <a:solidFill>
                <a:schemeClr val="tx1"/>
              </a:solidFill>
            </a:endParaRPr>
          </a:p>
        </p:txBody>
      </p:sp>
      <p:sp>
        <p:nvSpPr>
          <p:cNvPr id="4" name="Title 1"/>
          <p:cNvSpPr txBox="1">
            <a:spLocks/>
          </p:cNvSpPr>
          <p:nvPr/>
        </p:nvSpPr>
        <p:spPr>
          <a:xfrm>
            <a:off x="457200" y="228600"/>
            <a:ext cx="8153400" cy="1066799"/>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CME Compliance: Commercial Support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You CANNOT use commercial support for:</a:t>
            </a:r>
          </a:p>
          <a:p>
            <a:r>
              <a:rPr lang="en-US" dirty="0" smtClean="0"/>
              <a:t>Travel, lodging, honoraria, or personal expenses for non-teacher, non-author, or non-planner participants of your activity.</a:t>
            </a:r>
          </a:p>
          <a:p>
            <a:r>
              <a:rPr lang="en-US" dirty="0" smtClean="0"/>
              <a:t>Any social event or meal that takes precedence over educational events.</a:t>
            </a:r>
          </a:p>
          <a:p>
            <a:r>
              <a:rPr lang="en-US" dirty="0" smtClean="0"/>
              <a:t>Any costs specifically prohibited under the terms of the Letter of Agreement with the commercial interest.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a:xfrm>
            <a:off x="381000" y="1295400"/>
            <a:ext cx="8305800" cy="3276600"/>
          </a:xfrm>
        </p:spPr>
        <p:txBody>
          <a:bodyPr>
            <a:normAutofit/>
          </a:bodyPr>
          <a:lstStyle/>
          <a:p>
            <a:pPr>
              <a:buNone/>
            </a:pPr>
            <a:r>
              <a:rPr lang="en-US" sz="2800" dirty="0" smtClean="0"/>
              <a:t>All CME supported by commercial interests </a:t>
            </a:r>
            <a:r>
              <a:rPr lang="en-US" sz="2800" dirty="0" smtClean="0"/>
              <a:t>must</a:t>
            </a:r>
          </a:p>
          <a:p>
            <a:pPr>
              <a:buNone/>
            </a:pPr>
            <a:r>
              <a:rPr lang="en-US" sz="2800" dirty="0" smtClean="0"/>
              <a:t>have </a:t>
            </a:r>
            <a:r>
              <a:rPr lang="en-US" sz="2800" dirty="0" smtClean="0"/>
              <a:t>a written agreement between the </a:t>
            </a:r>
            <a:r>
              <a:rPr lang="en-US" sz="2800" dirty="0" smtClean="0"/>
              <a:t>provider</a:t>
            </a:r>
          </a:p>
          <a:p>
            <a:pPr>
              <a:buNone/>
            </a:pPr>
            <a:r>
              <a:rPr lang="en-US" sz="2800" dirty="0" smtClean="0"/>
              <a:t>(LSU</a:t>
            </a:r>
            <a:r>
              <a:rPr lang="en-US" sz="2800" dirty="0" smtClean="0"/>
              <a:t>) and the commercial interest which </a:t>
            </a:r>
            <a:r>
              <a:rPr lang="en-US" sz="2800" dirty="0" smtClean="0"/>
              <a:t>details</a:t>
            </a:r>
          </a:p>
          <a:p>
            <a:pPr>
              <a:buNone/>
            </a:pPr>
            <a:r>
              <a:rPr lang="en-US" sz="2800" dirty="0" smtClean="0"/>
              <a:t>the </a:t>
            </a:r>
            <a:r>
              <a:rPr lang="en-US" sz="2800" dirty="0" smtClean="0"/>
              <a:t>terms, conditions, and purposes of </a:t>
            </a:r>
            <a:r>
              <a:rPr lang="en-US" sz="2800" dirty="0" smtClean="0"/>
              <a:t>the</a:t>
            </a:r>
          </a:p>
          <a:p>
            <a:pPr>
              <a:buNone/>
            </a:pPr>
            <a:r>
              <a:rPr lang="en-US" sz="2800" dirty="0" smtClean="0"/>
              <a:t>commercial </a:t>
            </a:r>
            <a:r>
              <a:rPr lang="en-US" sz="2800" dirty="0" smtClean="0"/>
              <a:t>support, signed by representative </a:t>
            </a:r>
            <a:r>
              <a:rPr lang="en-US" sz="2800" dirty="0" smtClean="0"/>
              <a:t>of</a:t>
            </a:r>
          </a:p>
          <a:p>
            <a:pPr>
              <a:buNone/>
            </a:pPr>
            <a:r>
              <a:rPr lang="en-US" sz="2800" dirty="0" smtClean="0"/>
              <a:t>both </a:t>
            </a:r>
            <a:r>
              <a:rPr lang="en-US" sz="2800" dirty="0" smtClean="0"/>
              <a:t>parties</a:t>
            </a:r>
            <a:r>
              <a:rPr lang="en-US" sz="2800" dirty="0" smtClean="0"/>
              <a:t>.</a:t>
            </a:r>
            <a:endParaRPr lang="en-US" sz="2800" dirty="0" smtClean="0"/>
          </a:p>
        </p:txBody>
      </p:sp>
      <p:pic>
        <p:nvPicPr>
          <p:cNvPr id="3074" name="Picture 2" descr="C:\Users\dgrigs\AppData\Local\Microsoft\Windows\Temporary Internet Files\Content.IE5\XGSLW4KY\MP900401028[1].jpg"/>
          <p:cNvPicPr>
            <a:picLocks noChangeAspect="1" noChangeArrowheads="1"/>
          </p:cNvPicPr>
          <p:nvPr/>
        </p:nvPicPr>
        <p:blipFill>
          <a:blip r:embed="rId2" cstate="print"/>
          <a:srcRect/>
          <a:stretch>
            <a:fillRect/>
          </a:stretch>
        </p:blipFill>
        <p:spPr bwMode="auto">
          <a:xfrm>
            <a:off x="5715000" y="3962400"/>
            <a:ext cx="2303935" cy="2611254"/>
          </a:xfrm>
          <a:prstGeom prst="rect">
            <a:avLst/>
          </a:prstGeom>
          <a:noFill/>
        </p:spPr>
      </p:pic>
      <p:sp>
        <p:nvSpPr>
          <p:cNvPr id="5" name="TextBox 4"/>
          <p:cNvSpPr txBox="1"/>
          <p:nvPr/>
        </p:nvSpPr>
        <p:spPr>
          <a:xfrm>
            <a:off x="381000" y="4334232"/>
            <a:ext cx="5257800" cy="2523768"/>
          </a:xfrm>
          <a:prstGeom prst="rect">
            <a:avLst/>
          </a:prstGeom>
          <a:noFill/>
        </p:spPr>
        <p:txBody>
          <a:bodyPr wrap="square" rtlCol="0">
            <a:spAutoFit/>
          </a:bodyPr>
          <a:lstStyle/>
          <a:p>
            <a:r>
              <a:rPr lang="en-US" sz="2800" dirty="0" smtClean="0"/>
              <a:t>Finally, you must be able to produce accurate documentation detailing the receipt and expenditure of all commercial support.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rmAutofit/>
          </a:bodyPr>
          <a:lstStyle/>
          <a:p>
            <a:pPr algn="ctr">
              <a:buNone/>
            </a:pPr>
            <a:r>
              <a:rPr lang="en-US" sz="4000" u="sng" dirty="0" smtClean="0"/>
              <a:t>Post-Test: ACCME Compliant or Not?</a:t>
            </a:r>
          </a:p>
          <a:p>
            <a:pPr>
              <a:buNone/>
            </a:pPr>
            <a:r>
              <a:rPr lang="en-US" dirty="0" smtClean="0"/>
              <a:t> </a:t>
            </a:r>
            <a:r>
              <a:rPr lang="en-US" dirty="0" smtClean="0"/>
              <a:t>A pharmaceutical company contacts the LSU</a:t>
            </a:r>
          </a:p>
          <a:p>
            <a:pPr>
              <a:buNone/>
            </a:pPr>
            <a:r>
              <a:rPr lang="en-US" dirty="0" smtClean="0"/>
              <a:t>Department of Medicine and wants to send a</a:t>
            </a:r>
          </a:p>
          <a:p>
            <a:pPr>
              <a:buNone/>
            </a:pPr>
            <a:r>
              <a:rPr lang="en-US" dirty="0" smtClean="0"/>
              <a:t>speaker they have identified to deliver a Grand</a:t>
            </a:r>
          </a:p>
          <a:p>
            <a:pPr>
              <a:buNone/>
            </a:pPr>
            <a:r>
              <a:rPr lang="en-US" dirty="0" smtClean="0"/>
              <a:t>Rounds presentation.  They have offered to pay</a:t>
            </a:r>
          </a:p>
          <a:p>
            <a:pPr>
              <a:buNone/>
            </a:pPr>
            <a:r>
              <a:rPr lang="en-US" dirty="0" smtClean="0"/>
              <a:t>all expenses relating to sending the speaker.</a:t>
            </a:r>
            <a:endParaRPr lang="en-US" dirty="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3810000"/>
          </a:xfrm>
        </p:spPr>
        <p:txBody>
          <a:bodyPr>
            <a:normAutofit/>
          </a:bodyPr>
          <a:lstStyle/>
          <a:p>
            <a:pPr algn="ctr">
              <a:buNone/>
            </a:pPr>
            <a:r>
              <a:rPr lang="en-US" sz="4000" u="sng" dirty="0" smtClean="0"/>
              <a:t>Post-Test: ACCME Compliant or Not?</a:t>
            </a:r>
          </a:p>
          <a:p>
            <a:pPr>
              <a:buNone/>
            </a:pPr>
            <a:r>
              <a:rPr lang="en-US" dirty="0" smtClean="0"/>
              <a:t> </a:t>
            </a:r>
            <a:r>
              <a:rPr lang="en-US" dirty="0" smtClean="0"/>
              <a:t>A pharmaceutical company contacts the LSU</a:t>
            </a:r>
          </a:p>
          <a:p>
            <a:pPr>
              <a:buNone/>
            </a:pPr>
            <a:r>
              <a:rPr lang="en-US" dirty="0" smtClean="0"/>
              <a:t>Department of Medicine and wants to send a</a:t>
            </a:r>
          </a:p>
          <a:p>
            <a:pPr>
              <a:buNone/>
            </a:pPr>
            <a:r>
              <a:rPr lang="en-US" dirty="0" smtClean="0"/>
              <a:t>speaker they have identified to deliver a Grand</a:t>
            </a:r>
          </a:p>
          <a:p>
            <a:pPr>
              <a:buNone/>
            </a:pPr>
            <a:r>
              <a:rPr lang="en-US" dirty="0" smtClean="0"/>
              <a:t>Rounds presentation.  They have offered to pay</a:t>
            </a:r>
          </a:p>
          <a:p>
            <a:pPr>
              <a:buNone/>
            </a:pPr>
            <a:r>
              <a:rPr lang="en-US" dirty="0" smtClean="0"/>
              <a:t>all expenses relating to sending the speaker.</a:t>
            </a:r>
          </a:p>
          <a:p>
            <a:pPr>
              <a:buNone/>
            </a:pPr>
            <a:endParaRPr lang="en-US" dirty="0" smtClean="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5" name="TextBox 4"/>
          <p:cNvSpPr txBox="1"/>
          <p:nvPr/>
        </p:nvSpPr>
        <p:spPr>
          <a:xfrm>
            <a:off x="533400" y="5105400"/>
            <a:ext cx="8077200" cy="954107"/>
          </a:xfrm>
          <a:prstGeom prst="rect">
            <a:avLst/>
          </a:prstGeom>
          <a:noFill/>
        </p:spPr>
        <p:txBody>
          <a:bodyPr wrap="square" rtlCol="0">
            <a:spAutoFit/>
          </a:bodyPr>
          <a:lstStyle/>
          <a:p>
            <a:r>
              <a:rPr lang="en-US" sz="2800" dirty="0" smtClean="0">
                <a:solidFill>
                  <a:srgbClr val="FF0000"/>
                </a:solidFill>
              </a:rPr>
              <a:t>NOT COMPLIANT: A commercial interest may not select faculty (speakers) for any CME-certified activity.</a:t>
            </a:r>
            <a:endParaRPr lang="en-US" sz="2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3810000"/>
          </a:xfrm>
        </p:spPr>
        <p:txBody>
          <a:bodyPr>
            <a:normAutofit/>
          </a:bodyPr>
          <a:lstStyle/>
          <a:p>
            <a:pPr algn="ctr">
              <a:buNone/>
            </a:pPr>
            <a:r>
              <a:rPr lang="en-US" sz="4000" u="sng" dirty="0" smtClean="0"/>
              <a:t>Post-Test: ACCME Compliant or Not?</a:t>
            </a:r>
          </a:p>
          <a:p>
            <a:pPr>
              <a:buNone/>
            </a:pPr>
            <a:r>
              <a:rPr lang="en-US" dirty="0" smtClean="0"/>
              <a:t> </a:t>
            </a:r>
            <a:r>
              <a:rPr lang="en-US" dirty="0" smtClean="0"/>
              <a:t>An </a:t>
            </a:r>
            <a:r>
              <a:rPr lang="en-US" dirty="0" err="1" smtClean="0"/>
              <a:t>orthopaedic</a:t>
            </a:r>
            <a:r>
              <a:rPr lang="en-US" dirty="0" smtClean="0"/>
              <a:t> device manufacturer is</a:t>
            </a:r>
          </a:p>
          <a:p>
            <a:pPr>
              <a:buNone/>
            </a:pPr>
            <a:r>
              <a:rPr lang="en-US" dirty="0" smtClean="0"/>
              <a:t>providing support for a workshop on spine injury</a:t>
            </a:r>
          </a:p>
          <a:p>
            <a:pPr>
              <a:buNone/>
            </a:pPr>
            <a:r>
              <a:rPr lang="en-US" dirty="0" smtClean="0"/>
              <a:t>repair.  A representative calls the course director</a:t>
            </a:r>
          </a:p>
          <a:p>
            <a:pPr>
              <a:buNone/>
            </a:pPr>
            <a:r>
              <a:rPr lang="en-US" dirty="0" smtClean="0"/>
              <a:t>and they agree on the terms of how the money</a:t>
            </a:r>
          </a:p>
          <a:p>
            <a:pPr>
              <a:buNone/>
            </a:pPr>
            <a:r>
              <a:rPr lang="en-US" dirty="0" smtClean="0"/>
              <a:t>will be used.</a:t>
            </a:r>
            <a:endParaRPr lang="en-US" dirty="0" smtClean="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3810000"/>
          </a:xfrm>
        </p:spPr>
        <p:txBody>
          <a:bodyPr>
            <a:normAutofit/>
          </a:bodyPr>
          <a:lstStyle/>
          <a:p>
            <a:pPr algn="ctr">
              <a:buNone/>
            </a:pPr>
            <a:r>
              <a:rPr lang="en-US" sz="4000" u="sng" dirty="0" smtClean="0"/>
              <a:t>Post-Test: ACCME Compliant or Not?</a:t>
            </a:r>
          </a:p>
          <a:p>
            <a:pPr>
              <a:buNone/>
            </a:pPr>
            <a:r>
              <a:rPr lang="en-US" dirty="0" smtClean="0"/>
              <a:t> </a:t>
            </a:r>
            <a:r>
              <a:rPr lang="en-US" dirty="0" smtClean="0"/>
              <a:t>An </a:t>
            </a:r>
            <a:r>
              <a:rPr lang="en-US" dirty="0" err="1" smtClean="0"/>
              <a:t>orthopaedic</a:t>
            </a:r>
            <a:r>
              <a:rPr lang="en-US" dirty="0" smtClean="0"/>
              <a:t> device manufacturer is</a:t>
            </a:r>
          </a:p>
          <a:p>
            <a:pPr>
              <a:buNone/>
            </a:pPr>
            <a:r>
              <a:rPr lang="en-US" dirty="0" smtClean="0"/>
              <a:t>providing support for a workshop on spine injury</a:t>
            </a:r>
          </a:p>
          <a:p>
            <a:pPr>
              <a:buNone/>
            </a:pPr>
            <a:r>
              <a:rPr lang="en-US" dirty="0" smtClean="0"/>
              <a:t>repair.  A representative calls the course director</a:t>
            </a:r>
          </a:p>
          <a:p>
            <a:pPr>
              <a:buNone/>
            </a:pPr>
            <a:r>
              <a:rPr lang="en-US" dirty="0" smtClean="0"/>
              <a:t>and they agree on the terms of how the money</a:t>
            </a:r>
          </a:p>
          <a:p>
            <a:pPr>
              <a:buNone/>
            </a:pPr>
            <a:r>
              <a:rPr lang="en-US" dirty="0" smtClean="0"/>
              <a:t>will be used.</a:t>
            </a:r>
            <a:endParaRPr lang="en-US" dirty="0" smtClean="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5" name="TextBox 4"/>
          <p:cNvSpPr txBox="1"/>
          <p:nvPr/>
        </p:nvSpPr>
        <p:spPr>
          <a:xfrm>
            <a:off x="533400" y="5105400"/>
            <a:ext cx="8077200" cy="954107"/>
          </a:xfrm>
          <a:prstGeom prst="rect">
            <a:avLst/>
          </a:prstGeom>
          <a:noFill/>
        </p:spPr>
        <p:txBody>
          <a:bodyPr wrap="square" rtlCol="0">
            <a:spAutoFit/>
          </a:bodyPr>
          <a:lstStyle/>
          <a:p>
            <a:r>
              <a:rPr lang="en-US" sz="2800" dirty="0" smtClean="0">
                <a:solidFill>
                  <a:srgbClr val="FF0000"/>
                </a:solidFill>
              </a:rPr>
              <a:t>NOT COMPLIANT:  There must be a written agreement between the CME provider and commercial interest.</a:t>
            </a:r>
            <a:endParaRPr lang="en-US" sz="28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3810000"/>
          </a:xfrm>
        </p:spPr>
        <p:txBody>
          <a:bodyPr>
            <a:normAutofit fontScale="92500" lnSpcReduction="10000"/>
          </a:bodyPr>
          <a:lstStyle/>
          <a:p>
            <a:pPr algn="ctr">
              <a:buNone/>
            </a:pPr>
            <a:r>
              <a:rPr lang="en-US" sz="4000" u="sng" dirty="0" smtClean="0"/>
              <a:t>Post-Test: ACCME Compliant or Not?</a:t>
            </a:r>
          </a:p>
          <a:p>
            <a:pPr>
              <a:buNone/>
            </a:pPr>
            <a:r>
              <a:rPr lang="en-US" dirty="0" smtClean="0"/>
              <a:t>The LSU Section of Emergency Medicine is</a:t>
            </a:r>
          </a:p>
          <a:p>
            <a:pPr>
              <a:buNone/>
            </a:pPr>
            <a:r>
              <a:rPr lang="en-US" dirty="0" smtClean="0"/>
              <a:t>holding a 3-day course on the latest practice</a:t>
            </a:r>
          </a:p>
          <a:p>
            <a:pPr>
              <a:buNone/>
            </a:pPr>
            <a:r>
              <a:rPr lang="en-US" dirty="0" smtClean="0"/>
              <a:t>guidelines for ER physicians.  They are going to</a:t>
            </a:r>
          </a:p>
          <a:p>
            <a:pPr>
              <a:buNone/>
            </a:pPr>
            <a:r>
              <a:rPr lang="en-US" dirty="0" smtClean="0"/>
              <a:t>provide handbooks with all presentations, and will</a:t>
            </a:r>
          </a:p>
          <a:p>
            <a:pPr>
              <a:buNone/>
            </a:pPr>
            <a:r>
              <a:rPr lang="en-US" dirty="0" smtClean="0"/>
              <a:t>pay the printing costs with money received from an</a:t>
            </a:r>
          </a:p>
          <a:p>
            <a:pPr>
              <a:buNone/>
            </a:pPr>
            <a:r>
              <a:rPr lang="en-US" dirty="0" smtClean="0"/>
              <a:t>educational grant from a pharmaceutical company.</a:t>
            </a:r>
            <a:endParaRPr lang="en-US" dirty="0" smtClean="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3810000"/>
          </a:xfrm>
        </p:spPr>
        <p:txBody>
          <a:bodyPr>
            <a:normAutofit fontScale="92500" lnSpcReduction="10000"/>
          </a:bodyPr>
          <a:lstStyle/>
          <a:p>
            <a:pPr algn="ctr">
              <a:buNone/>
            </a:pPr>
            <a:r>
              <a:rPr lang="en-US" sz="4000" u="sng" dirty="0" smtClean="0"/>
              <a:t>Post-Test: ACCME Compliant or Not?</a:t>
            </a:r>
          </a:p>
          <a:p>
            <a:pPr>
              <a:buNone/>
            </a:pPr>
            <a:r>
              <a:rPr lang="en-US" dirty="0" smtClean="0"/>
              <a:t>The LSU Section of Emergency Medicine is</a:t>
            </a:r>
          </a:p>
          <a:p>
            <a:pPr>
              <a:buNone/>
            </a:pPr>
            <a:r>
              <a:rPr lang="en-US" dirty="0" smtClean="0"/>
              <a:t>holding a 3-day course on the latest practice</a:t>
            </a:r>
          </a:p>
          <a:p>
            <a:pPr>
              <a:buNone/>
            </a:pPr>
            <a:r>
              <a:rPr lang="en-US" dirty="0" smtClean="0"/>
              <a:t>guidelines for ER physicians.  They are going to</a:t>
            </a:r>
          </a:p>
          <a:p>
            <a:pPr>
              <a:buNone/>
            </a:pPr>
            <a:r>
              <a:rPr lang="en-US" dirty="0" smtClean="0"/>
              <a:t>provide handbooks with all presentations, and will</a:t>
            </a:r>
          </a:p>
          <a:p>
            <a:pPr>
              <a:buNone/>
            </a:pPr>
            <a:r>
              <a:rPr lang="en-US" dirty="0" smtClean="0"/>
              <a:t>pay the printing costs with money received from an</a:t>
            </a:r>
          </a:p>
          <a:p>
            <a:pPr>
              <a:buNone/>
            </a:pPr>
            <a:r>
              <a:rPr lang="en-US" dirty="0" smtClean="0"/>
              <a:t>educational grant from a pharmaceutical company.</a:t>
            </a:r>
            <a:endParaRPr lang="en-US" dirty="0" smtClean="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5" name="TextBox 4"/>
          <p:cNvSpPr txBox="1"/>
          <p:nvPr/>
        </p:nvSpPr>
        <p:spPr>
          <a:xfrm>
            <a:off x="533400" y="5105400"/>
            <a:ext cx="8077200" cy="954107"/>
          </a:xfrm>
          <a:prstGeom prst="rect">
            <a:avLst/>
          </a:prstGeom>
          <a:noFill/>
        </p:spPr>
        <p:txBody>
          <a:bodyPr wrap="square" rtlCol="0">
            <a:spAutoFit/>
          </a:bodyPr>
          <a:lstStyle/>
          <a:p>
            <a:r>
              <a:rPr lang="en-US" sz="2800" dirty="0" smtClean="0">
                <a:solidFill>
                  <a:srgbClr val="00B050"/>
                </a:solidFill>
              </a:rPr>
              <a:t>COMPLIANT:  Commercial support may be used to pay for educational costs like printing program materials.</a:t>
            </a:r>
            <a:endParaRPr lang="en-US" sz="2800"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362200"/>
          </a:xfrm>
        </p:spPr>
        <p:txBody>
          <a:bodyPr/>
          <a:lstStyle/>
          <a:p>
            <a:pPr algn="ctr">
              <a:buNone/>
            </a:pPr>
            <a:r>
              <a:rPr lang="en-US" sz="4000" dirty="0" smtClean="0"/>
              <a:t>QUESTIONS?</a:t>
            </a:r>
          </a:p>
          <a:p>
            <a:pPr algn="ctr">
              <a:buNone/>
            </a:pPr>
            <a:r>
              <a:rPr lang="en-US" sz="2800" dirty="0" smtClean="0"/>
              <a:t>Please contact the LSU CME office at (504) 568-2000 or email Doug Grigsby at </a:t>
            </a:r>
            <a:r>
              <a:rPr lang="en-US" sz="2800" dirty="0" smtClean="0">
                <a:hlinkClick r:id="rId2"/>
              </a:rPr>
              <a:t>dgrigs@lsuhsc.edu</a:t>
            </a:r>
            <a:r>
              <a:rPr lang="en-US" sz="2800" dirty="0" smtClean="0"/>
              <a:t> </a:t>
            </a:r>
          </a:p>
        </p:txBody>
      </p:sp>
      <p:sp>
        <p:nvSpPr>
          <p:cNvPr id="5" name="Title 1"/>
          <p:cNvSpPr>
            <a:spLocks noGrp="1"/>
          </p:cNvSpPr>
          <p:nvPr>
            <p:ph type="title"/>
          </p:nvPr>
        </p:nvSpPr>
        <p:spPr>
          <a:xfrm>
            <a:off x="457200" y="274638"/>
            <a:ext cx="8229600" cy="1143000"/>
          </a:xfrm>
        </p:spPr>
        <p:txBody>
          <a:bodyPr>
            <a:normAutofit fontScale="90000"/>
          </a:bodyPr>
          <a:lstStyle/>
          <a:p>
            <a:r>
              <a:rPr lang="en-US" dirty="0" smtClean="0"/>
              <a:t>CME Compliance: Commercial Support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b="1" dirty="0" smtClean="0"/>
              <a:t>What can commercial support be used for?</a:t>
            </a:r>
          </a:p>
          <a:p>
            <a:r>
              <a:rPr lang="en-US" dirty="0" smtClean="0"/>
              <a:t>Educational materials</a:t>
            </a:r>
          </a:p>
          <a:p>
            <a:r>
              <a:rPr lang="en-US" dirty="0" smtClean="0"/>
              <a:t>Honoraria for faculty, authors, or planners</a:t>
            </a:r>
          </a:p>
          <a:p>
            <a:r>
              <a:rPr lang="en-US" dirty="0" smtClean="0"/>
              <a:t>Travel/lodging expenses for faculty, authors, or planners</a:t>
            </a:r>
          </a:p>
          <a:p>
            <a:r>
              <a:rPr lang="en-US" dirty="0" smtClean="0"/>
              <a:t>Activity promotion</a:t>
            </a:r>
          </a:p>
          <a:p>
            <a:r>
              <a:rPr lang="en-US" dirty="0" smtClean="0"/>
              <a:t>Audio-visual costs</a:t>
            </a:r>
          </a:p>
          <a:p>
            <a:r>
              <a:rPr lang="en-US" dirty="0" smtClean="0"/>
              <a:t>Food and beverage</a:t>
            </a:r>
          </a:p>
          <a:p>
            <a:endParaRPr lang="en-US" b="1" dirty="0"/>
          </a:p>
        </p:txBody>
      </p:sp>
      <p:pic>
        <p:nvPicPr>
          <p:cNvPr id="6148" name="Picture 4" descr="C:\Users\dgrigs\AppData\Local\Microsoft\Windows\Temporary Internet Files\Content.IE5\2WPU9NBB\MC900295721[1].wmf"/>
          <p:cNvPicPr>
            <a:picLocks noChangeAspect="1" noChangeArrowheads="1"/>
          </p:cNvPicPr>
          <p:nvPr/>
        </p:nvPicPr>
        <p:blipFill>
          <a:blip r:embed="rId2" cstate="print"/>
          <a:srcRect/>
          <a:stretch>
            <a:fillRect/>
          </a:stretch>
        </p:blipFill>
        <p:spPr bwMode="auto">
          <a:xfrm>
            <a:off x="4724400" y="3886200"/>
            <a:ext cx="3127375" cy="1929156"/>
          </a:xfrm>
          <a:prstGeom prst="rect">
            <a:avLst/>
          </a:prstGeom>
          <a:noFill/>
        </p:spPr>
      </p:pic>
      <p:sp>
        <p:nvSpPr>
          <p:cNvPr id="6" name="Title 1"/>
          <p:cNvSpPr txBox="1">
            <a:spLocks/>
          </p:cNvSpPr>
          <p:nvPr/>
        </p:nvSpPr>
        <p:spPr>
          <a:xfrm>
            <a:off x="457200" y="228600"/>
            <a:ext cx="8153400" cy="1066799"/>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CME Compliance: Commercial Support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153400" cy="1066799"/>
          </a:xfrm>
        </p:spPr>
        <p:txBody>
          <a:bodyPr>
            <a:normAutofit fontScale="90000"/>
          </a:bodyPr>
          <a:lstStyle/>
          <a:p>
            <a:r>
              <a:rPr lang="en-US" dirty="0" smtClean="0"/>
              <a:t>CME Compliance: Commercial Support</a:t>
            </a:r>
            <a:endParaRPr lang="en-US" dirty="0"/>
          </a:p>
        </p:txBody>
      </p:sp>
      <p:sp>
        <p:nvSpPr>
          <p:cNvPr id="3" name="Subtitle 2"/>
          <p:cNvSpPr>
            <a:spLocks noGrp="1"/>
          </p:cNvSpPr>
          <p:nvPr>
            <p:ph type="subTitle" idx="1"/>
          </p:nvPr>
        </p:nvSpPr>
        <p:spPr>
          <a:xfrm>
            <a:off x="312930" y="1271918"/>
            <a:ext cx="8145270" cy="5093109"/>
          </a:xfrm>
        </p:spPr>
        <p:txBody>
          <a:bodyPr>
            <a:normAutofit/>
          </a:bodyPr>
          <a:lstStyle/>
          <a:p>
            <a:pPr algn="l"/>
            <a:r>
              <a:rPr lang="en-US" dirty="0" smtClean="0">
                <a:solidFill>
                  <a:schemeClr val="tx1"/>
                </a:solidFill>
              </a:rPr>
              <a:t>If you plan to seek commercial support to help fund your activity, you must do so through the official LSU channels:</a:t>
            </a:r>
            <a:endParaRPr lang="en-US" u="sng" dirty="0" smtClean="0">
              <a:solidFill>
                <a:schemeClr val="tx1"/>
              </a:solidFill>
            </a:endParaRPr>
          </a:p>
          <a:p>
            <a:pPr algn="l"/>
            <a:r>
              <a:rPr lang="en-US" u="sng" dirty="0" smtClean="0">
                <a:solidFill>
                  <a:schemeClr val="tx1"/>
                </a:solidFill>
              </a:rPr>
              <a:t>Step 1</a:t>
            </a:r>
          </a:p>
          <a:p>
            <a:pPr algn="l"/>
            <a:r>
              <a:rPr lang="en-US" dirty="0" smtClean="0">
                <a:solidFill>
                  <a:schemeClr val="tx1"/>
                </a:solidFill>
              </a:rPr>
              <a:t>Identify the potential source of commercial support and determine how much you want to request. </a:t>
            </a:r>
          </a:p>
        </p:txBody>
      </p:sp>
      <p:pic>
        <p:nvPicPr>
          <p:cNvPr id="1027" name="Picture 3" descr="C:\Users\dgrigs\AppData\Local\Microsoft\Windows\Temporary Internet Files\Content.IE5\9M44ZENR\MC900412574[1].wmf"/>
          <p:cNvPicPr>
            <a:picLocks noChangeAspect="1" noChangeArrowheads="1"/>
          </p:cNvPicPr>
          <p:nvPr/>
        </p:nvPicPr>
        <p:blipFill>
          <a:blip r:embed="rId2" cstate="print"/>
          <a:srcRect/>
          <a:stretch>
            <a:fillRect/>
          </a:stretch>
        </p:blipFill>
        <p:spPr bwMode="auto">
          <a:xfrm>
            <a:off x="2819400" y="4495800"/>
            <a:ext cx="1872160" cy="17526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a:xfrm>
            <a:off x="533400" y="1447800"/>
            <a:ext cx="8229600" cy="5105400"/>
          </a:xfrm>
        </p:spPr>
        <p:txBody>
          <a:bodyPr>
            <a:normAutofit fontScale="85000" lnSpcReduction="10000"/>
          </a:bodyPr>
          <a:lstStyle/>
          <a:p>
            <a:pPr>
              <a:buNone/>
            </a:pPr>
            <a:r>
              <a:rPr lang="en-US" u="sng" dirty="0" smtClean="0"/>
              <a:t>Step 2</a:t>
            </a:r>
          </a:p>
          <a:p>
            <a:pPr>
              <a:lnSpc>
                <a:spcPct val="110000"/>
              </a:lnSpc>
              <a:buNone/>
            </a:pPr>
            <a:r>
              <a:rPr lang="en-US" dirty="0" smtClean="0"/>
              <a:t>Fill out all application materials that are required by</a:t>
            </a:r>
          </a:p>
          <a:p>
            <a:pPr>
              <a:lnSpc>
                <a:spcPct val="110000"/>
              </a:lnSpc>
              <a:buNone/>
            </a:pPr>
            <a:r>
              <a:rPr lang="en-US" dirty="0" smtClean="0"/>
              <a:t>the commercial interest for submission.  You may require</a:t>
            </a:r>
          </a:p>
          <a:p>
            <a:pPr>
              <a:lnSpc>
                <a:spcPct val="110000"/>
              </a:lnSpc>
              <a:buNone/>
            </a:pPr>
            <a:r>
              <a:rPr lang="en-US" dirty="0" smtClean="0"/>
              <a:t>some documents from the CME office such as the LSU</a:t>
            </a:r>
          </a:p>
          <a:p>
            <a:pPr>
              <a:lnSpc>
                <a:spcPct val="110000"/>
              </a:lnSpc>
              <a:buNone/>
            </a:pPr>
            <a:r>
              <a:rPr lang="en-US" dirty="0" smtClean="0"/>
              <a:t>CME accreditation certificate, W-9, Mission Statement,</a:t>
            </a:r>
          </a:p>
          <a:p>
            <a:pPr>
              <a:lnSpc>
                <a:spcPct val="110000"/>
              </a:lnSpc>
              <a:buNone/>
            </a:pPr>
            <a:r>
              <a:rPr lang="en-US" dirty="0" smtClean="0"/>
              <a:t>etc. If an online application is used, fill out all fields and</a:t>
            </a:r>
          </a:p>
          <a:p>
            <a:pPr>
              <a:lnSpc>
                <a:spcPct val="110000"/>
              </a:lnSpc>
              <a:buNone/>
            </a:pPr>
            <a:r>
              <a:rPr lang="en-US" dirty="0" smtClean="0"/>
              <a:t>print it out, but </a:t>
            </a:r>
            <a:r>
              <a:rPr lang="en-US" u="sng" dirty="0" smtClean="0"/>
              <a:t>do not submit it yet</a:t>
            </a:r>
            <a:r>
              <a:rPr lang="en-US" dirty="0" smtClean="0"/>
              <a:t>.</a:t>
            </a:r>
          </a:p>
          <a:p>
            <a:pPr>
              <a:buNone/>
            </a:pPr>
            <a:endParaRPr lang="en-US" dirty="0" smtClean="0"/>
          </a:p>
          <a:p>
            <a:pPr>
              <a:buNone/>
            </a:pPr>
            <a:endParaRPr lang="en-US" u="sng" dirty="0" smtClean="0"/>
          </a:p>
          <a:p>
            <a:pPr>
              <a:buNone/>
            </a:pPr>
            <a:endParaRPr lang="en-US" dirty="0"/>
          </a:p>
        </p:txBody>
      </p:sp>
      <p:pic>
        <p:nvPicPr>
          <p:cNvPr id="2054" name="Picture 6" descr="C:\Users\dgrigs\AppData\Local\Microsoft\Windows\Temporary Internet Files\Content.IE5\9M44ZENR\MC900297165[1].wmf"/>
          <p:cNvPicPr>
            <a:picLocks noChangeAspect="1" noChangeArrowheads="1"/>
          </p:cNvPicPr>
          <p:nvPr/>
        </p:nvPicPr>
        <p:blipFill>
          <a:blip r:embed="rId2" cstate="print"/>
          <a:srcRect/>
          <a:stretch>
            <a:fillRect/>
          </a:stretch>
        </p:blipFill>
        <p:spPr bwMode="auto">
          <a:xfrm>
            <a:off x="6172200" y="4724400"/>
            <a:ext cx="1790700" cy="160813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u="sng" dirty="0" smtClean="0"/>
              <a:t>Step 3</a:t>
            </a:r>
          </a:p>
          <a:p>
            <a:pPr>
              <a:buNone/>
            </a:pPr>
            <a:r>
              <a:rPr lang="en-US" dirty="0" smtClean="0"/>
              <a:t>Submit your grant packet to the Office of</a:t>
            </a:r>
          </a:p>
          <a:p>
            <a:pPr>
              <a:buNone/>
            </a:pPr>
            <a:r>
              <a:rPr lang="en-US" dirty="0" smtClean="0"/>
              <a:t>Sponsored Projects for approval.  You will </a:t>
            </a:r>
            <a:r>
              <a:rPr lang="en-US" dirty="0" smtClean="0"/>
              <a:t>need</a:t>
            </a:r>
          </a:p>
          <a:p>
            <a:pPr>
              <a:buNone/>
            </a:pPr>
            <a:r>
              <a:rPr lang="en-US" dirty="0" smtClean="0"/>
              <a:t>to </a:t>
            </a:r>
            <a:r>
              <a:rPr lang="en-US" dirty="0" smtClean="0"/>
              <a:t>include a yellow routing sheet, available </a:t>
            </a:r>
            <a:r>
              <a:rPr lang="en-US" dirty="0" smtClean="0"/>
              <a:t>on</a:t>
            </a:r>
          </a:p>
          <a:p>
            <a:pPr>
              <a:buNone/>
            </a:pPr>
            <a:r>
              <a:rPr lang="en-US" dirty="0" smtClean="0"/>
              <a:t>the </a:t>
            </a:r>
            <a:r>
              <a:rPr lang="en-US" dirty="0" smtClean="0"/>
              <a:t>LSUHSC website:  </a:t>
            </a:r>
            <a:r>
              <a:rPr lang="en-US" dirty="0" smtClean="0">
                <a:hlinkClick r:id="rId2"/>
              </a:rPr>
              <a:t>http://</a:t>
            </a:r>
            <a:r>
              <a:rPr lang="en-US" dirty="0" smtClean="0">
                <a:hlinkClick r:id="rId2"/>
              </a:rPr>
              <a:t>www.lsuhsc.edu/no/administration/rs/GrantsContractsProcessing.htm</a:t>
            </a:r>
            <a:r>
              <a:rPr lang="en-US" dirty="0" smtClean="0"/>
              <a:t> </a:t>
            </a:r>
            <a:endParaRPr lang="en-US" dirty="0" smtClean="0"/>
          </a:p>
          <a:p>
            <a:pPr>
              <a:buNone/>
            </a:pPr>
            <a:endParaRPr lang="en-US" u="sng" dirty="0" smtClean="0"/>
          </a:p>
          <a:p>
            <a:pPr>
              <a:buNone/>
            </a:pPr>
            <a:endParaRPr lang="en-US" dirty="0"/>
          </a:p>
        </p:txBody>
      </p:sp>
      <p:sp>
        <p:nvSpPr>
          <p:cNvPr id="4" name="Title 1"/>
          <p:cNvSpPr>
            <a:spLocks noGrp="1"/>
          </p:cNvSpPr>
          <p:nvPr>
            <p:ph type="title"/>
          </p:nvPr>
        </p:nvSpPr>
        <p:spPr/>
        <p:txBody>
          <a:bodyPr>
            <a:normAutofit fontScale="90000"/>
          </a:bodyPr>
          <a:lstStyle/>
          <a:p>
            <a:r>
              <a:rPr lang="en-US" dirty="0" smtClean="0"/>
              <a:t>CME Compliance: Commercial Support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667000"/>
          </a:xfrm>
        </p:spPr>
        <p:txBody>
          <a:bodyPr/>
          <a:lstStyle/>
          <a:p>
            <a:pPr>
              <a:buNone/>
            </a:pPr>
            <a:r>
              <a:rPr lang="en-US" u="sng" dirty="0" smtClean="0"/>
              <a:t>Step 4</a:t>
            </a:r>
          </a:p>
          <a:p>
            <a:pPr>
              <a:buNone/>
            </a:pPr>
            <a:r>
              <a:rPr lang="en-US" dirty="0" smtClean="0"/>
              <a:t>After the Vice Chancellor for Academic Affairs</a:t>
            </a:r>
          </a:p>
          <a:p>
            <a:pPr>
              <a:buNone/>
            </a:pPr>
            <a:r>
              <a:rPr lang="en-US" dirty="0" smtClean="0"/>
              <a:t>signs the grant submission, it is ready to be</a:t>
            </a:r>
          </a:p>
          <a:p>
            <a:pPr>
              <a:buNone/>
            </a:pPr>
            <a:r>
              <a:rPr lang="en-US" dirty="0" smtClean="0"/>
              <a:t>submitted.</a:t>
            </a:r>
          </a:p>
          <a:p>
            <a:pPr>
              <a:buNone/>
            </a:pPr>
            <a:endParaRPr lang="en-US" dirty="0"/>
          </a:p>
        </p:txBody>
      </p:sp>
      <p:pic>
        <p:nvPicPr>
          <p:cNvPr id="1060" name="Picture 36" descr="C:\Users\dgrigs\AppData\Local\Microsoft\Windows\Temporary Internet Files\Content.IE5\XGSLW4KY\MC900391020[1].wmf"/>
          <p:cNvPicPr>
            <a:picLocks noChangeAspect="1" noChangeArrowheads="1"/>
          </p:cNvPicPr>
          <p:nvPr/>
        </p:nvPicPr>
        <p:blipFill>
          <a:blip r:embed="rId2" cstate="print"/>
          <a:srcRect/>
          <a:stretch>
            <a:fillRect/>
          </a:stretch>
        </p:blipFill>
        <p:spPr bwMode="auto">
          <a:xfrm>
            <a:off x="3505200" y="3733800"/>
            <a:ext cx="2728170" cy="2122958"/>
          </a:xfrm>
          <a:prstGeom prst="rect">
            <a:avLst/>
          </a:prstGeom>
          <a:noFill/>
        </p:spPr>
      </p:pic>
      <p:sp>
        <p:nvSpPr>
          <p:cNvPr id="41" name="Title 1"/>
          <p:cNvSpPr>
            <a:spLocks noGrp="1"/>
          </p:cNvSpPr>
          <p:nvPr>
            <p:ph type="title"/>
          </p:nvPr>
        </p:nvSpPr>
        <p:spPr>
          <a:xfrm>
            <a:off x="457200" y="274638"/>
            <a:ext cx="8229600" cy="1143000"/>
          </a:xfrm>
        </p:spPr>
        <p:txBody>
          <a:bodyPr>
            <a:normAutofit fontScale="90000"/>
          </a:bodyPr>
          <a:lstStyle/>
          <a:p>
            <a:r>
              <a:rPr lang="en-US" dirty="0" smtClean="0"/>
              <a:t>CME Compliance: Commercial Support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a:xfrm>
            <a:off x="457200" y="1295400"/>
            <a:ext cx="6019800" cy="4830763"/>
          </a:xfrm>
        </p:spPr>
        <p:txBody>
          <a:bodyPr>
            <a:normAutofit fontScale="92500"/>
          </a:bodyPr>
          <a:lstStyle/>
          <a:p>
            <a:pPr>
              <a:buNone/>
            </a:pPr>
            <a:r>
              <a:rPr lang="en-US" dirty="0" smtClean="0"/>
              <a:t>Some important rules to remember:</a:t>
            </a:r>
          </a:p>
          <a:p>
            <a:pPr lvl="1">
              <a:buFont typeface="Arial" pitchFamily="34" charset="0"/>
              <a:buChar char="•"/>
            </a:pPr>
            <a:r>
              <a:rPr lang="en-US" dirty="0" smtClean="0"/>
              <a:t>A commercial interest cannot require you to accept advice or services from them concerning teachers, authors, or participants.  They also cannot select or provide any educational content as a condition of contributing funds or services.</a:t>
            </a:r>
          </a:p>
          <a:p>
            <a:pPr lvl="1">
              <a:buFont typeface="Arial" pitchFamily="34" charset="0"/>
              <a:buChar char="•"/>
            </a:pPr>
            <a:r>
              <a:rPr lang="en-US" dirty="0" smtClean="0"/>
              <a:t>Educational materials cannot contain any advertising, trade name or product-group message.</a:t>
            </a:r>
          </a:p>
        </p:txBody>
      </p:sp>
      <p:pic>
        <p:nvPicPr>
          <p:cNvPr id="6" name="Picture 4" descr="C:\Users\dgrigs\AppData\Local\Microsoft\Windows\Temporary Internet Files\Content.IE5\7MD92N9D\MP900401039[1].jpg"/>
          <p:cNvPicPr>
            <a:picLocks noChangeAspect="1" noChangeArrowheads="1"/>
          </p:cNvPicPr>
          <p:nvPr/>
        </p:nvPicPr>
        <p:blipFill>
          <a:blip r:embed="rId2" cstate="print"/>
          <a:srcRect/>
          <a:stretch>
            <a:fillRect/>
          </a:stretch>
        </p:blipFill>
        <p:spPr bwMode="auto">
          <a:xfrm>
            <a:off x="6629400" y="1752600"/>
            <a:ext cx="2266950" cy="2895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a:xfrm>
            <a:off x="457200" y="1524000"/>
            <a:ext cx="8229600" cy="4343400"/>
          </a:xfrm>
        </p:spPr>
        <p:txBody>
          <a:bodyPr>
            <a:normAutofit lnSpcReduction="10000"/>
          </a:bodyPr>
          <a:lstStyle/>
          <a:p>
            <a:r>
              <a:rPr lang="en-US" sz="3000" dirty="0" smtClean="0"/>
              <a:t>Commercial support must be disclosed to the learners in the program materials, but disclosure may not include the use of a trade name or product-group message.</a:t>
            </a:r>
          </a:p>
          <a:p>
            <a:r>
              <a:rPr lang="en-US" sz="3000" dirty="0" smtClean="0"/>
              <a:t>Disclosure also cannot include any corporate logos of a commercial interest.</a:t>
            </a:r>
          </a:p>
          <a:p>
            <a:r>
              <a:rPr lang="en-US" sz="3000" dirty="0" smtClean="0"/>
              <a:t>A standard disclosure statement reads:  “This activity is supported by an educational grant from (name of commercial interest).”</a:t>
            </a:r>
          </a:p>
          <a:p>
            <a:pPr>
              <a:buNone/>
            </a:pP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CME Compliance: Commercial Support</a:t>
            </a:r>
            <a:endParaRPr lang="en-US" dirty="0"/>
          </a:p>
        </p:txBody>
      </p:sp>
      <p:sp>
        <p:nvSpPr>
          <p:cNvPr id="3" name="Content Placeholder 2"/>
          <p:cNvSpPr>
            <a:spLocks noGrp="1"/>
          </p:cNvSpPr>
          <p:nvPr>
            <p:ph idx="1"/>
          </p:nvPr>
        </p:nvSpPr>
        <p:spPr>
          <a:xfrm>
            <a:off x="457200" y="1524000"/>
            <a:ext cx="8229600" cy="4038599"/>
          </a:xfrm>
        </p:spPr>
        <p:txBody>
          <a:bodyPr>
            <a:normAutofit fontScale="92500"/>
          </a:bodyPr>
          <a:lstStyle/>
          <a:p>
            <a:r>
              <a:rPr lang="en-US" dirty="0" smtClean="0"/>
              <a:t>The content of your activity must promote improvements in healthcare, and not a specific business interest of commercial interest.</a:t>
            </a:r>
          </a:p>
          <a:p>
            <a:r>
              <a:rPr lang="en-US" dirty="0" smtClean="0"/>
              <a:t>Presentations must also give a balanced view of therapeutic options.  Use of generic names will contribute to impartiality.  If trade names are used, the products of several companies should be named, not just those of one company.</a:t>
            </a:r>
          </a:p>
          <a:p>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TotalTime>
  <Words>1006</Words>
  <Application>Microsoft Office PowerPoint</Application>
  <PresentationFormat>On-screen Show (4:3)</PresentationFormat>
  <Paragraphs>110</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1_Office Theme</vt:lpstr>
      <vt:lpstr>Commercial support is defined as financial or in-kind contributions given by a commercial interest, which is used to pay all or part of the costs of a CME activity.</vt:lpstr>
      <vt:lpstr>Slide 2</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lpstr>CME Compliance: Commercial Support</vt:lpstr>
    </vt:vector>
  </TitlesOfParts>
  <Company>LSU Health Sciences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CME Compliance: Commercial Support</dc:title>
  <dc:creator>Doug Grigsby</dc:creator>
  <cp:lastModifiedBy>Doug Grigsby</cp:lastModifiedBy>
  <cp:revision>78</cp:revision>
  <dcterms:created xsi:type="dcterms:W3CDTF">2011-08-31T15:23:16Z</dcterms:created>
  <dcterms:modified xsi:type="dcterms:W3CDTF">2011-09-09T19:28:50Z</dcterms:modified>
</cp:coreProperties>
</file>